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8" r:id="rId3"/>
    <p:sldId id="258" r:id="rId4"/>
    <p:sldId id="274" r:id="rId5"/>
    <p:sldId id="286" r:id="rId6"/>
    <p:sldId id="287" r:id="rId7"/>
    <p:sldId id="288" r:id="rId8"/>
    <p:sldId id="278" r:id="rId9"/>
    <p:sldId id="289" r:id="rId10"/>
    <p:sldId id="296" r:id="rId11"/>
    <p:sldId id="295" r:id="rId12"/>
  </p:sldIdLst>
  <p:sldSz cx="12192000" cy="6858000"/>
  <p:notesSz cx="6858000" cy="9144000"/>
  <p:embeddedFontLst>
    <p:embeddedFont>
      <p:font typeface="Pretendard SemiBold" panose="020B0600000101010101" charset="-127"/>
      <p:bold r:id="rId13"/>
    </p:embeddedFont>
    <p:embeddedFont>
      <p:font typeface="Pretendard" panose="020B0600000101010101" charset="-127"/>
      <p:regular r:id="rId14"/>
      <p:bold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표지" id="{24B55B61-B718-460F-9E14-2B400576AAC9}">
          <p14:sldIdLst>
            <p14:sldId id="256"/>
          </p14:sldIdLst>
        </p14:section>
        <p14:section name="목차" id="{1A9B7CF0-C83A-4AD0-A3E6-0B6C233126B1}">
          <p14:sldIdLst>
            <p14:sldId id="268"/>
          </p14:sldIdLst>
        </p14:section>
        <p14:section name="서비스 소개" id="{CDA96A03-5DF0-466C-B779-583CDCC143D1}">
          <p14:sldIdLst>
            <p14:sldId id="258"/>
            <p14:sldId id="274"/>
          </p14:sldIdLst>
        </p14:section>
        <p14:section name="기능 소개" id="{08FF02A6-FE21-4DAD-92EE-BCE260235BB4}">
          <p14:sldIdLst>
            <p14:sldId id="286"/>
            <p14:sldId id="287"/>
            <p14:sldId id="288"/>
          </p14:sldIdLst>
        </p14:section>
        <p14:section name="시연" id="{C2DAA5C0-7212-4B1B-9950-A12B54CC3813}">
          <p14:sldIdLst>
            <p14:sldId id="278"/>
            <p14:sldId id="289"/>
            <p14:sldId id="296"/>
          </p14:sldIdLst>
        </p14:section>
        <p14:section name="마무리" id="{061F8157-91FA-46BE-A988-575189305543}">
          <p14:sldIdLst>
            <p14:sldId id="29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FFFF"/>
    <a:srgbClr val="FF9900"/>
    <a:srgbClr val="FFCC00"/>
    <a:srgbClr val="FDD188"/>
    <a:srgbClr val="0000FF"/>
    <a:srgbClr val="0928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3D3A0F2-7B47-49BC-995B-DF0E4A240989}" v="265" dt="2023-02-16T13:22:33.0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108" y="246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Cod</a:t>
            </a:r>
            <a:r>
              <a:rPr lang="en-US" altLang="ko-KR" b="1" baseline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e Test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시간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A</c:v>
                </c:pt>
                <c:pt idx="1">
                  <c:v>B</c:v>
                </c:pt>
                <c:pt idx="2">
                  <c:v>C</c:v>
                </c:pt>
                <c:pt idx="3">
                  <c:v>COCO</c:v>
                </c:pt>
              </c:strCache>
            </c:strRef>
          </c:cat>
          <c:val>
            <c:numRef>
              <c:f>Sheet1!$B$2:$B$5</c:f>
              <c:numCache>
                <c:formatCode>h:mm;@</c:formatCode>
                <c:ptCount val="4"/>
                <c:pt idx="0">
                  <c:v>8.0555555555555561E-2</c:v>
                </c:pt>
                <c:pt idx="1">
                  <c:v>8.819444444444445E-2</c:v>
                </c:pt>
                <c:pt idx="2">
                  <c:v>8.1944444444444445E-2</c:v>
                </c:pt>
                <c:pt idx="3">
                  <c:v>2.5694444444444447E-2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13-4F39-A220-1B0ABCC0FB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2297360"/>
        <c:axId val="1532304432"/>
      </c:barChart>
      <c:catAx>
        <c:axId val="1532297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defRPr>
            </a:pPr>
            <a:endParaRPr lang="ko-KR"/>
          </a:p>
        </c:txPr>
        <c:crossAx val="1532304432"/>
        <c:crosses val="autoZero"/>
        <c:auto val="1"/>
        <c:lblAlgn val="ctr"/>
        <c:lblOffset val="100"/>
        <c:noMultiLvlLbl val="0"/>
      </c:catAx>
      <c:valAx>
        <c:axId val="153230443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h:mm;@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532297360"/>
        <c:crosses val="autoZero"/>
        <c:crossBetween val="between"/>
        <c:majorUnit val="5.000000000000001E-2"/>
        <c:minorUnit val="5.000000000000001E-3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defRPr>
          </a:pPr>
          <a:endParaRPr lang="ko-KR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0800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6680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39440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36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182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0421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7068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1957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4354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3868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142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E78728-0598-474B-922D-47A4E5E330AB}" type="datetimeFigureOut">
              <a:rPr lang="ko-KR" altLang="en-US" smtClean="0"/>
              <a:t>2023-02-17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1D4C85-E330-4056-8200-8A45A8BFDD1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9308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ssafy.cossafyco.kro.kr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0"/>
          <a:stretch/>
        </p:blipFill>
        <p:spPr>
          <a:xfrm>
            <a:off x="7003701" y="3625262"/>
            <a:ext cx="5005419" cy="2962984"/>
          </a:xfrm>
          <a:prstGeom prst="rect">
            <a:avLst/>
          </a:prstGeom>
        </p:spPr>
      </p:pic>
      <p:grpSp>
        <p:nvGrpSpPr>
          <p:cNvPr id="15" name="그룹 14"/>
          <p:cNvGrpSpPr/>
          <p:nvPr/>
        </p:nvGrpSpPr>
        <p:grpSpPr>
          <a:xfrm>
            <a:off x="659415" y="1711396"/>
            <a:ext cx="5772786" cy="2169378"/>
            <a:chOff x="323214" y="1564422"/>
            <a:chExt cx="5772786" cy="2169378"/>
          </a:xfrm>
        </p:grpSpPr>
        <p:sp>
          <p:nvSpPr>
            <p:cNvPr id="2" name="TextBox 1"/>
            <p:cNvSpPr txBox="1"/>
            <p:nvPr/>
          </p:nvSpPr>
          <p:spPr>
            <a:xfrm>
              <a:off x="323214" y="1610142"/>
              <a:ext cx="5772786" cy="21236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서울 </a:t>
              </a:r>
              <a:r>
                <a:rPr lang="en-US" altLang="ko-KR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703 </a:t>
              </a:r>
              <a:r>
                <a:rPr lang="ko-KR" altLang="en-US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공통 </a:t>
              </a:r>
              <a:r>
                <a:rPr lang="en-US" altLang="ko-KR" sz="4000" dirty="0">
                  <a:solidFill>
                    <a:schemeClr val="bg1">
                      <a:lumMod val="50000"/>
                    </a:schemeClr>
                  </a:solidFill>
                  <a:latin typeface="Pretendard SemiBold" panose="02000703000000020004" pitchFamily="2" charset="-127"/>
                  <a:ea typeface="Pretendard SemiBold" panose="02000703000000020004" pitchFamily="2" charset="-127"/>
                  <a:cs typeface="Pretendard SemiBold" panose="02000703000000020004" pitchFamily="2" charset="-127"/>
                </a:rPr>
                <a:t>PJT</a:t>
              </a:r>
            </a:p>
            <a:p>
              <a:r>
                <a:rPr lang="ko-KR" altLang="en-US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실시간 공유 코딩 플랫폼</a:t>
              </a:r>
              <a:endParaRPr lang="en-US" altLang="ko-KR" sz="4400" b="1" dirty="0"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  <a:p>
              <a:r>
                <a:rPr lang="en-US" altLang="ko-KR" sz="4400" b="1" dirty="0"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COCO </a:t>
              </a:r>
            </a:p>
          </p:txBody>
        </p:sp>
        <p:cxnSp>
          <p:nvCxnSpPr>
            <p:cNvPr id="13" name="직선 연결선 12"/>
            <p:cNvCxnSpPr/>
            <p:nvPr/>
          </p:nvCxnSpPr>
          <p:spPr>
            <a:xfrm>
              <a:off x="335267" y="3733800"/>
              <a:ext cx="5760733" cy="0"/>
            </a:xfrm>
            <a:prstGeom prst="line">
              <a:avLst/>
            </a:prstGeom>
            <a:ln w="41275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323214" y="1564422"/>
              <a:ext cx="5760733" cy="0"/>
            </a:xfrm>
            <a:prstGeom prst="line">
              <a:avLst/>
            </a:prstGeom>
            <a:ln w="41275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340019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7391" y="1326405"/>
            <a:ext cx="8397217" cy="508270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167" y="1237083"/>
            <a:ext cx="10557164" cy="5261351"/>
          </a:xfrm>
          <a:prstGeom prst="rect">
            <a:avLst/>
          </a:prstGeom>
        </p:spPr>
      </p:pic>
      <p:sp>
        <p:nvSpPr>
          <p:cNvPr id="5" name="모서리가 둥근 직사각형 4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smtClean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아키텍쳐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0413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6163A2AA-233D-4810-361A-543444523055}"/>
              </a:ext>
            </a:extLst>
          </p:cNvPr>
          <p:cNvSpPr/>
          <p:nvPr/>
        </p:nvSpPr>
        <p:spPr>
          <a:xfrm>
            <a:off x="-998670" y="203200"/>
            <a:ext cx="17089570" cy="62478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40000" b="1" dirty="0">
                <a:solidFill>
                  <a:schemeClr val="bg1">
                    <a:lumMod val="85000"/>
                    <a:alpha val="44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rPr>
              <a:t>COCO 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263862" y="2525470"/>
            <a:ext cx="7664279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THANK</a:t>
            </a:r>
            <a:r>
              <a:rPr lang="ko-KR" altLang="en-US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en-US" altLang="ko-KR" sz="10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YOU</a:t>
            </a:r>
            <a:endParaRPr lang="ko-KR" altLang="en-US" sz="10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0501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/>
          <p:cNvGrpSpPr/>
          <p:nvPr/>
        </p:nvGrpSpPr>
        <p:grpSpPr>
          <a:xfrm>
            <a:off x="943898" y="1036771"/>
            <a:ext cx="3007360" cy="1752293"/>
            <a:chOff x="467360" y="395347"/>
            <a:chExt cx="3007360" cy="1752293"/>
          </a:xfrm>
        </p:grpSpPr>
        <p:sp>
          <p:nvSpPr>
            <p:cNvPr id="2" name="TextBox 1"/>
            <p:cNvSpPr txBox="1"/>
            <p:nvPr/>
          </p:nvSpPr>
          <p:spPr>
            <a:xfrm>
              <a:off x="467360" y="395347"/>
              <a:ext cx="300736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600" b="1" dirty="0">
                  <a:solidFill>
                    <a:schemeClr val="bg1">
                      <a:lumMod val="75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Index</a:t>
              </a:r>
              <a:endParaRPr lang="ko-KR" altLang="en-US" sz="6600" b="1" dirty="0">
                <a:solidFill>
                  <a:schemeClr val="bg1">
                    <a:lumMod val="75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467360" y="1378199"/>
              <a:ext cx="300736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목차</a:t>
              </a:r>
            </a:p>
          </p:txBody>
        </p:sp>
      </p:grpSp>
      <p:cxnSp>
        <p:nvCxnSpPr>
          <p:cNvPr id="4" name="직선 연결선 3"/>
          <p:cNvCxnSpPr>
            <a:stCxn id="7" idx="6"/>
            <a:endCxn id="16" idx="6"/>
          </p:cNvCxnSpPr>
          <p:nvPr/>
        </p:nvCxnSpPr>
        <p:spPr>
          <a:xfrm flipV="1">
            <a:off x="5425243" y="3768672"/>
            <a:ext cx="4486148" cy="353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타원 6"/>
          <p:cNvSpPr/>
          <p:nvPr/>
        </p:nvSpPr>
        <p:spPr>
          <a:xfrm>
            <a:off x="5326183" y="3719495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5232691" y="3949365"/>
            <a:ext cx="1698010" cy="1323085"/>
            <a:chOff x="4795518" y="1920240"/>
            <a:chExt cx="1698010" cy="1323085"/>
          </a:xfrm>
        </p:grpSpPr>
        <p:sp>
          <p:nvSpPr>
            <p:cNvPr id="6" name="TextBox 5"/>
            <p:cNvSpPr txBox="1"/>
            <p:nvPr/>
          </p:nvSpPr>
          <p:spPr>
            <a:xfrm>
              <a:off x="4795519" y="2289572"/>
              <a:ext cx="16980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</a:t>
              </a:r>
              <a:r>
                <a:rPr lang="en-US" altLang="ko-KR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 </a:t>
              </a:r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소개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4795520" y="1920240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01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795518" y="2658550"/>
              <a:ext cx="16980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 소개 영상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타겟 사용자 분석</a:t>
              </a:r>
            </a:p>
          </p:txBody>
        </p:sp>
      </p:grpSp>
      <p:sp>
        <p:nvSpPr>
          <p:cNvPr id="11" name="타원 10"/>
          <p:cNvSpPr/>
          <p:nvPr/>
        </p:nvSpPr>
        <p:spPr>
          <a:xfrm>
            <a:off x="7470197" y="3719142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2" name="그룹 11"/>
          <p:cNvGrpSpPr/>
          <p:nvPr/>
        </p:nvGrpSpPr>
        <p:grpSpPr>
          <a:xfrm>
            <a:off x="7368343" y="3949012"/>
            <a:ext cx="2371344" cy="1561310"/>
            <a:chOff x="5216670" y="1919887"/>
            <a:chExt cx="2371344" cy="1561310"/>
          </a:xfrm>
        </p:grpSpPr>
        <p:sp>
          <p:nvSpPr>
            <p:cNvPr id="13" name="TextBox 12"/>
            <p:cNvSpPr txBox="1"/>
            <p:nvPr/>
          </p:nvSpPr>
          <p:spPr>
            <a:xfrm>
              <a:off x="5216670" y="2289219"/>
              <a:ext cx="17182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서비스 기능 소개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216670" y="1919887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02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216670" y="2650200"/>
              <a:ext cx="23713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</a:t>
              </a:r>
              <a:r>
                <a:rPr lang="en-US" altLang="ko-KR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IDE</a:t>
              </a:r>
            </a:p>
            <a:p>
              <a:r>
                <a:rPr lang="ko-KR" altLang="en-US" sz="1600" dirty="0" err="1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그림판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sz="1600" dirty="0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게시판 </a:t>
              </a:r>
              <a:r>
                <a:rPr lang="ko-KR" altLang="en-US" sz="1600" dirty="0" err="1">
                  <a:solidFill>
                    <a:schemeClr val="bg2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하이라이팅</a:t>
              </a:r>
              <a:endParaRPr lang="en-US" altLang="ko-KR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16" name="타원 15"/>
          <p:cNvSpPr/>
          <p:nvPr/>
        </p:nvSpPr>
        <p:spPr>
          <a:xfrm>
            <a:off x="9812331" y="3719142"/>
            <a:ext cx="99060" cy="990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17" name="그룹 16"/>
          <p:cNvGrpSpPr/>
          <p:nvPr/>
        </p:nvGrpSpPr>
        <p:grpSpPr>
          <a:xfrm>
            <a:off x="9698031" y="3949012"/>
            <a:ext cx="1227328" cy="738664"/>
            <a:chOff x="5840476" y="1919887"/>
            <a:chExt cx="1227328" cy="738664"/>
          </a:xfrm>
        </p:grpSpPr>
        <p:sp>
          <p:nvSpPr>
            <p:cNvPr id="18" name="TextBox 17"/>
            <p:cNvSpPr txBox="1"/>
            <p:nvPr/>
          </p:nvSpPr>
          <p:spPr>
            <a:xfrm>
              <a:off x="5840476" y="2289219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시연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5840476" y="1919887"/>
              <a:ext cx="12273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03</a:t>
              </a:r>
              <a:endParaRPr lang="ko-KR" altLang="en-US" b="1" dirty="0">
                <a:solidFill>
                  <a:schemeClr val="tx1">
                    <a:lumMod val="50000"/>
                    <a:lumOff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9698031" y="4665250"/>
            <a:ext cx="23713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 결과</a:t>
            </a:r>
            <a:endParaRPr lang="en-US" altLang="ko-KR" sz="1600" dirty="0">
              <a:solidFill>
                <a:schemeClr val="bg2">
                  <a:lumMod val="50000"/>
                </a:schemeClr>
              </a:solidFill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29738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공통PJT_완성인가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600" y="1288270"/>
            <a:ext cx="9702800" cy="5112530"/>
          </a:xfrm>
          <a:prstGeom prst="rect">
            <a:avLst/>
          </a:prstGeom>
        </p:spPr>
      </p:pic>
      <p:sp>
        <p:nvSpPr>
          <p:cNvPr id="8" name="모서리가 둥근 직사각형 7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서비스 소개</a:t>
            </a:r>
          </a:p>
        </p:txBody>
      </p:sp>
    </p:spTree>
    <p:extLst>
      <p:ext uri="{BB962C8B-B14F-4D97-AF65-F5344CB8AC3E}">
        <p14:creationId xmlns:p14="http://schemas.microsoft.com/office/powerpoint/2010/main" val="2587836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9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모서리가 둥근 직사각형 7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사용자 분석</a:t>
            </a:r>
          </a:p>
        </p:txBody>
      </p:sp>
      <p:grpSp>
        <p:nvGrpSpPr>
          <p:cNvPr id="4" name="그룹 3"/>
          <p:cNvGrpSpPr/>
          <p:nvPr/>
        </p:nvGrpSpPr>
        <p:grpSpPr>
          <a:xfrm>
            <a:off x="6066303" y="1107830"/>
            <a:ext cx="72000" cy="339970"/>
            <a:chOff x="5882054" y="1119554"/>
            <a:chExt cx="72000" cy="339970"/>
          </a:xfrm>
        </p:grpSpPr>
        <p:sp>
          <p:nvSpPr>
            <p:cNvPr id="5" name="타원 4"/>
            <p:cNvSpPr/>
            <p:nvPr/>
          </p:nvSpPr>
          <p:spPr>
            <a:xfrm>
              <a:off x="5882054" y="1119554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5882054" y="1253539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9" name="타원 8"/>
            <p:cNvSpPr/>
            <p:nvPr/>
          </p:nvSpPr>
          <p:spPr>
            <a:xfrm>
              <a:off x="5882054" y="1387524"/>
              <a:ext cx="72000" cy="72000"/>
            </a:xfrm>
            <a:prstGeom prst="ellipse">
              <a:avLst/>
            </a:prstGeom>
            <a:solidFill>
              <a:srgbClr val="D1D1D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4104007" y="1510248"/>
            <a:ext cx="4093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ko-KR" altLang="en-US" sz="2800" dirty="0">
              <a:latin typeface="Pretendard" panose="02000503000000020004" pitchFamily="50" charset="-127"/>
              <a:ea typeface="Pretendard" panose="02000503000000020004" pitchFamily="50" charset="-127"/>
              <a:cs typeface="Pretendard" panose="02000503000000020004" pitchFamily="50" charset="-127"/>
            </a:endParaRPr>
          </a:p>
        </p:txBody>
      </p:sp>
      <p:sp>
        <p:nvSpPr>
          <p:cNvPr id="21" name="직사각형 20"/>
          <p:cNvSpPr/>
          <p:nvPr/>
        </p:nvSpPr>
        <p:spPr>
          <a:xfrm>
            <a:off x="3553275" y="1509785"/>
            <a:ext cx="511051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우리 </a:t>
            </a:r>
            <a:r>
              <a:rPr lang="ko-KR" altLang="en-US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모두가 </a:t>
            </a:r>
            <a:r>
              <a:rPr lang="ko-KR" altLang="en-US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느꼈을 만한</a:t>
            </a:r>
            <a:r>
              <a: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,</a:t>
            </a:r>
          </a:p>
          <a:p>
            <a:pPr algn="ctr"/>
            <a:r>
              <a:rPr lang="ko-KR" altLang="en-US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개발자니까</a:t>
            </a:r>
            <a:r>
              <a: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 </a:t>
            </a:r>
            <a:r>
              <a:rPr lang="ko-KR" altLang="en-US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해결해줄 수 있는</a:t>
            </a:r>
            <a:endParaRPr lang="ko-KR" altLang="en-US" b="1" dirty="0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E1520A16-1C50-DE50-AC6F-E9A3B1452298}"/>
              </a:ext>
            </a:extLst>
          </p:cNvPr>
          <p:cNvGrpSpPr/>
          <p:nvPr/>
        </p:nvGrpSpPr>
        <p:grpSpPr>
          <a:xfrm>
            <a:off x="1951380" y="3004292"/>
            <a:ext cx="2547695" cy="2862927"/>
            <a:chOff x="1148749" y="3029873"/>
            <a:chExt cx="2547695" cy="2862927"/>
          </a:xfrm>
        </p:grpSpPr>
        <p:sp>
          <p:nvSpPr>
            <p:cNvPr id="2" name="모서리가 둥근 직사각형 1"/>
            <p:cNvSpPr/>
            <p:nvPr/>
          </p:nvSpPr>
          <p:spPr>
            <a:xfrm>
              <a:off x="1148749" y="3191721"/>
              <a:ext cx="2547695" cy="2701079"/>
            </a:xfrm>
            <a:prstGeom prst="roundRect">
              <a:avLst>
                <a:gd name="adj" fmla="val 9394"/>
              </a:avLst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6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6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ko-KR" altLang="en-US" b="1" dirty="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CA966E2-A1DF-EBBF-F1D0-EDF27BD62645}"/>
                </a:ext>
              </a:extLst>
            </p:cNvPr>
            <p:cNvSpPr txBox="1"/>
            <p:nvPr/>
          </p:nvSpPr>
          <p:spPr>
            <a:xfrm>
              <a:off x="1369219" y="3594778"/>
              <a:ext cx="2085181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코드 변경 불가</a:t>
              </a:r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DA547346-20B8-58B6-DC68-99E52DAB710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938438">
              <a:off x="2974870" y="3029873"/>
              <a:ext cx="646332" cy="646332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2F58764F-24AC-3413-F9CB-F0596559F5D6}"/>
                </a:ext>
              </a:extLst>
            </p:cNvPr>
            <p:cNvSpPr txBox="1"/>
            <p:nvPr/>
          </p:nvSpPr>
          <p:spPr>
            <a:xfrm>
              <a:off x="1308871" y="4201119"/>
              <a:ext cx="2284240" cy="1103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다른 사람 코드</a:t>
              </a: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직접 접근 불가</a:t>
              </a:r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→ 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불필요한 작업의 반복</a:t>
              </a:r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   (</a:t>
              </a:r>
              <a:r>
                <a:rPr lang="ko-KR" altLang="en-US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코드 옮기기 등</a:t>
              </a:r>
              <a:r>
                <a: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)</a:t>
              </a: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1E0A3700-961A-EC78-890E-DF69475729A1}"/>
                </a:ext>
              </a:extLst>
            </p:cNvPr>
            <p:cNvCxnSpPr>
              <a:cxnSpLocks/>
            </p:cNvCxnSpPr>
            <p:nvPr/>
          </p:nvCxnSpPr>
          <p:spPr>
            <a:xfrm>
              <a:off x="1390630" y="4115724"/>
              <a:ext cx="206377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8E691D0E-DB18-B8B8-6685-103EBB54585C}"/>
              </a:ext>
            </a:extLst>
          </p:cNvPr>
          <p:cNvGrpSpPr/>
          <p:nvPr/>
        </p:nvGrpSpPr>
        <p:grpSpPr>
          <a:xfrm>
            <a:off x="4834683" y="3031496"/>
            <a:ext cx="2547695" cy="2835723"/>
            <a:chOff x="4630903" y="3057077"/>
            <a:chExt cx="2547695" cy="2835723"/>
          </a:xfrm>
        </p:grpSpPr>
        <p:sp>
          <p:nvSpPr>
            <p:cNvPr id="12" name="모서리가 둥근 직사각형 11"/>
            <p:cNvSpPr/>
            <p:nvPr/>
          </p:nvSpPr>
          <p:spPr>
            <a:xfrm>
              <a:off x="4630903" y="3191721"/>
              <a:ext cx="2547695" cy="2701079"/>
            </a:xfrm>
            <a:prstGeom prst="roundRect">
              <a:avLst>
                <a:gd name="adj" fmla="val 9394"/>
              </a:avLst>
            </a:prstGeom>
            <a:solidFill>
              <a:schemeClr val="bg1">
                <a:lumMod val="85000"/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endParaRPr lang="en-US" altLang="ko-KR" sz="1400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F867D65-5B6D-4CE5-5A07-4529B5F7D637}"/>
                </a:ext>
              </a:extLst>
            </p:cNvPr>
            <p:cNvSpPr txBox="1"/>
            <p:nvPr/>
          </p:nvSpPr>
          <p:spPr>
            <a:xfrm>
              <a:off x="4872866" y="3594778"/>
              <a:ext cx="206377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ko-KR" altLang="en-US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온라인 스터디</a:t>
              </a:r>
              <a:endParaRPr lang="en-US" altLang="ko-KR" b="1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8BCB65CE-F9D7-83AC-1368-C3B2D5C04E0D}"/>
                </a:ext>
              </a:extLst>
            </p:cNvPr>
            <p:cNvCxnSpPr>
              <a:cxnSpLocks/>
            </p:cNvCxnSpPr>
            <p:nvPr/>
          </p:nvCxnSpPr>
          <p:spPr>
            <a:xfrm>
              <a:off x="4860335" y="4106746"/>
              <a:ext cx="212726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C71DC53-CC06-9A11-DCAB-9841BD686317}"/>
                </a:ext>
              </a:extLst>
            </p:cNvPr>
            <p:cNvSpPr txBox="1"/>
            <p:nvPr/>
          </p:nvSpPr>
          <p:spPr>
            <a:xfrm>
              <a:off x="4772949" y="4201119"/>
              <a:ext cx="2263603" cy="11038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ko-KR" altLang="en-US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설명할 때 </a:t>
              </a:r>
              <a:r>
                <a:rPr lang="ko-KR" altLang="en-US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제약 사항이 많음</a:t>
              </a:r>
              <a:endParaRPr lang="en-US" altLang="ko-KR" sz="1400" b="1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endParaRPr lang="en-US" altLang="ko-KR" sz="1400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ko-KR" altLang="en-US" sz="1400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→ 상황에 따라 </a:t>
              </a:r>
              <a:endParaRPr lang="en-US" altLang="ko-KR" sz="1400">
                <a:solidFill>
                  <a:schemeClr val="tx1"/>
                </a:solidFill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  <a:p>
              <a:pPr>
                <a:lnSpc>
                  <a:spcPct val="120000"/>
                </a:lnSpc>
              </a:pPr>
              <a:r>
                <a:rPr lang="en-US" altLang="ko-KR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    </a:t>
              </a:r>
              <a:r>
                <a:rPr lang="ko-KR" altLang="en-US" sz="1400" b="1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외부</a:t>
              </a:r>
              <a:r>
                <a:rPr lang="ko-KR" altLang="en-US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rPr>
                <a:t> 프로그램 사용 필수</a:t>
              </a:r>
              <a:endParaRPr lang="en-US" altLang="ko-KR" sz="1400">
                <a:latin typeface="Pretendard" panose="02000503000000020004" pitchFamily="2" charset="-127"/>
                <a:ea typeface="Pretendard" panose="02000503000000020004" pitchFamily="50" charset="-127"/>
                <a:cs typeface="Pretendard" panose="02000503000000020004" pitchFamily="2" charset="-127"/>
              </a:endParaRPr>
            </a:p>
          </p:txBody>
        </p:sp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CFB3455-4A8D-8CEA-D9DD-C79E827A76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48528" y="3057077"/>
              <a:ext cx="584608" cy="584608"/>
            </a:xfrm>
            <a:prstGeom prst="rect">
              <a:avLst/>
            </a:prstGeom>
          </p:spPr>
        </p:pic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5332E935-C8EB-9686-B7FB-6054E4DD1030}"/>
              </a:ext>
            </a:extLst>
          </p:cNvPr>
          <p:cNvGrpSpPr/>
          <p:nvPr/>
        </p:nvGrpSpPr>
        <p:grpSpPr>
          <a:xfrm>
            <a:off x="7717986" y="2982369"/>
            <a:ext cx="2547695" cy="2884850"/>
            <a:chOff x="7717986" y="3004292"/>
            <a:chExt cx="2547695" cy="2884850"/>
          </a:xfrm>
        </p:grpSpPr>
        <p:grpSp>
          <p:nvGrpSpPr>
            <p:cNvPr id="42" name="그룹 41">
              <a:extLst>
                <a:ext uri="{FF2B5EF4-FFF2-40B4-BE49-F238E27FC236}">
                  <a16:creationId xmlns:a16="http://schemas.microsoft.com/office/drawing/2014/main" id="{ACE86447-9F32-C55B-56EF-FAAE8A75C690}"/>
                </a:ext>
              </a:extLst>
            </p:cNvPr>
            <p:cNvGrpSpPr/>
            <p:nvPr/>
          </p:nvGrpSpPr>
          <p:grpSpPr>
            <a:xfrm>
              <a:off x="7717986" y="3004292"/>
              <a:ext cx="2547695" cy="2884850"/>
              <a:chOff x="7984660" y="3007950"/>
              <a:chExt cx="2547695" cy="2884850"/>
            </a:xfrm>
          </p:grpSpPr>
          <p:sp>
            <p:nvSpPr>
              <p:cNvPr id="13" name="모서리가 둥근 직사각형 12"/>
              <p:cNvSpPr/>
              <p:nvPr/>
            </p:nvSpPr>
            <p:spPr>
              <a:xfrm>
                <a:off x="7984660" y="3191721"/>
                <a:ext cx="2547695" cy="2701079"/>
              </a:xfrm>
              <a:prstGeom prst="roundRect">
                <a:avLst>
                  <a:gd name="adj" fmla="val 9394"/>
                </a:avLst>
              </a:prstGeom>
              <a:solidFill>
                <a:schemeClr val="bg1">
                  <a:lumMod val="85000"/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t"/>
              <a:lstStyle/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  <a:p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256D9E9-E5E5-BCA9-B8D1-FF035C46FE28}"/>
                  </a:ext>
                </a:extLst>
              </p:cNvPr>
              <p:cNvSpPr txBox="1"/>
              <p:nvPr/>
            </p:nvSpPr>
            <p:spPr>
              <a:xfrm>
                <a:off x="8275087" y="3594778"/>
                <a:ext cx="206377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ko-KR" altLang="en-US" b="1">
                    <a:solidFill>
                      <a:schemeClr val="tx1"/>
                    </a:solidFill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코드 참고 시</a:t>
                </a:r>
                <a:endParaRPr lang="en-US" altLang="ko-KR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40C7520B-BEF9-B27C-F994-620F2D1F1138}"/>
                  </a:ext>
                </a:extLst>
              </p:cNvPr>
              <p:cNvSpPr txBox="1"/>
              <p:nvPr/>
            </p:nvSpPr>
            <p:spPr>
              <a:xfrm>
                <a:off x="8226622" y="4267339"/>
                <a:ext cx="2063770" cy="58682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ko-KR" altLang="en-US" sz="1400"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코드의 구조를 </a:t>
                </a:r>
                <a:endParaRPr lang="en-US" altLang="ko-KR" sz="1400"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ko-KR" altLang="en-US" sz="1400" b="1">
                    <a:latin typeface="Pretendard" panose="02000503000000020004" pitchFamily="2" charset="-127"/>
                    <a:ea typeface="Pretendard" panose="02000503000000020004" pitchFamily="50" charset="-127"/>
                    <a:cs typeface="Pretendard" panose="02000503000000020004" pitchFamily="2" charset="-127"/>
                  </a:rPr>
                  <a:t>한눈에 파악하기 어려움</a:t>
                </a:r>
                <a:endParaRPr lang="en-US" altLang="ko-KR" sz="1400" b="1">
                  <a:solidFill>
                    <a:schemeClr val="tx1"/>
                  </a:solidFill>
                  <a:latin typeface="Pretendard" panose="02000503000000020004" pitchFamily="2" charset="-127"/>
                  <a:ea typeface="Pretendard" panose="02000503000000020004" pitchFamily="50" charset="-127"/>
                  <a:cs typeface="Pretendard" panose="02000503000000020004" pitchFamily="2" charset="-127"/>
                </a:endParaRPr>
              </a:p>
            </p:txBody>
          </p:sp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F9D5576A-EB44-1191-5520-17EFD9B6635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802285" y="3007950"/>
                <a:ext cx="586828" cy="586828"/>
              </a:xfrm>
              <a:prstGeom prst="rect">
                <a:avLst/>
              </a:prstGeom>
            </p:spPr>
          </p:pic>
        </p:grpSp>
        <p:cxnSp>
          <p:nvCxnSpPr>
            <p:cNvPr id="47" name="직선 연결선 46">
              <a:extLst>
                <a:ext uri="{FF2B5EF4-FFF2-40B4-BE49-F238E27FC236}">
                  <a16:creationId xmlns:a16="http://schemas.microsoft.com/office/drawing/2014/main" id="{7C837C82-F263-A652-9722-8DF0AED913DD}"/>
                </a:ext>
              </a:extLst>
            </p:cNvPr>
            <p:cNvCxnSpPr>
              <a:cxnSpLocks/>
            </p:cNvCxnSpPr>
            <p:nvPr/>
          </p:nvCxnSpPr>
          <p:spPr>
            <a:xfrm>
              <a:off x="7944923" y="4090143"/>
              <a:ext cx="2127260" cy="0"/>
            </a:xfrm>
            <a:prstGeom prst="line">
              <a:avLst/>
            </a:prstGeom>
            <a:ln w="19050">
              <a:solidFill>
                <a:schemeClr val="accent3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71812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721" y="1700225"/>
            <a:ext cx="6947343" cy="4414374"/>
          </a:xfrm>
          <a:prstGeom prst="rect">
            <a:avLst/>
          </a:prstGeom>
          <a:ln w="31750" cap="rnd">
            <a:solidFill>
              <a:schemeClr val="bg2"/>
            </a:solidFill>
          </a:ln>
        </p:spPr>
      </p:pic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공유 </a:t>
            </a:r>
            <a:r>
              <a:rPr lang="en-US" altLang="ko-KR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IDE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26" name="그룹 25"/>
          <p:cNvGrpSpPr/>
          <p:nvPr/>
        </p:nvGrpSpPr>
        <p:grpSpPr>
          <a:xfrm>
            <a:off x="-176269" y="3376628"/>
            <a:ext cx="4172511" cy="1446550"/>
            <a:chOff x="8179220" y="2729359"/>
            <a:chExt cx="4172511" cy="1446550"/>
          </a:xfrm>
        </p:grpSpPr>
        <p:sp>
          <p:nvSpPr>
            <p:cNvPr id="6" name="TextBox 5"/>
            <p:cNvSpPr txBox="1"/>
            <p:nvPr/>
          </p:nvSpPr>
          <p:spPr>
            <a:xfrm>
              <a:off x="8483325" y="3252579"/>
              <a:ext cx="386840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세션 참가자 모두가 참여할 수 있는 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IDE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를 통해 실시간으로 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코드를 공유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하고 </a:t>
              </a:r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피드백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할 </a:t>
              </a:r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수 있습니다</a:t>
              </a:r>
              <a:r>
                <a:rPr lang="en-US" altLang="ko-KR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8179220" y="2729359"/>
              <a:ext cx="412106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실시간 공유 </a:t>
              </a:r>
              <a:r>
                <a:rPr lang="en-US" altLang="ko-KR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50" charset="-127"/>
                  <a:ea typeface="Pretendard" panose="02000503000000020004" pitchFamily="50" charset="-127"/>
                  <a:cs typeface="Pretendard" panose="02000503000000020004" pitchFamily="50" charset="-127"/>
                </a:rPr>
                <a:t>IDE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50" charset="-127"/>
                <a:ea typeface="Pretendard" panose="02000503000000020004" pitchFamily="50" charset="-127"/>
                <a:cs typeface="Pretendard" panose="02000503000000020004" pitchFamily="50" charset="-127"/>
              </a:endParaRPr>
            </a:p>
          </p:txBody>
        </p:sp>
      </p:grpSp>
      <p:grpSp>
        <p:nvGrpSpPr>
          <p:cNvPr id="25" name="그룹 24"/>
          <p:cNvGrpSpPr/>
          <p:nvPr/>
        </p:nvGrpSpPr>
        <p:grpSpPr>
          <a:xfrm rot="990279" flipH="1">
            <a:off x="3940154" y="4451595"/>
            <a:ext cx="4147258" cy="1398221"/>
            <a:chOff x="5108228" y="2616694"/>
            <a:chExt cx="4147258" cy="1398221"/>
          </a:xfrm>
        </p:grpSpPr>
        <p:grpSp>
          <p:nvGrpSpPr>
            <p:cNvPr id="24" name="그룹 23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22" name="타원 21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3" name="타원 22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5" name="직선 연결선 14"/>
            <p:cNvCxnSpPr/>
            <p:nvPr/>
          </p:nvCxnSpPr>
          <p:spPr>
            <a:xfrm rot="990279" flipV="1">
              <a:off x="5333473" y="2616694"/>
              <a:ext cx="3922013" cy="1398221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2241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617"/>
          <a:stretch/>
        </p:blipFill>
        <p:spPr>
          <a:xfrm>
            <a:off x="495435" y="1376678"/>
            <a:ext cx="6754303" cy="5040000"/>
          </a:xfrm>
          <a:prstGeom prst="rect">
            <a:avLst/>
          </a:prstGeom>
          <a:ln w="31750" cap="rnd">
            <a:solidFill>
              <a:schemeClr val="bg2"/>
            </a:solidFill>
          </a:ln>
        </p:spPr>
      </p:pic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그림판</a:t>
            </a:r>
            <a:endParaRPr lang="ko-KR" altLang="en-US" sz="2000" b="1" dirty="0">
              <a:latin typeface="Pretendard" panose="02000503000000020004" pitchFamily="2" charset="-127"/>
              <a:ea typeface="Pretendard" panose="02000503000000020004" pitchFamily="2" charset="-127"/>
              <a:cs typeface="Pretendard" panose="02000503000000020004" pitchFamily="2" charset="-127"/>
            </a:endParaRPr>
          </a:p>
        </p:txBody>
      </p:sp>
      <p:grpSp>
        <p:nvGrpSpPr>
          <p:cNvPr id="33" name="그룹 32"/>
          <p:cNvGrpSpPr/>
          <p:nvPr/>
        </p:nvGrpSpPr>
        <p:grpSpPr>
          <a:xfrm>
            <a:off x="7994531" y="3246458"/>
            <a:ext cx="3723422" cy="1169551"/>
            <a:chOff x="7991550" y="2621618"/>
            <a:chExt cx="3723422" cy="1169551"/>
          </a:xfrm>
        </p:grpSpPr>
        <p:sp>
          <p:nvSpPr>
            <p:cNvPr id="5" name="TextBox 4"/>
            <p:cNvSpPr txBox="1"/>
            <p:nvPr/>
          </p:nvSpPr>
          <p:spPr>
            <a:xfrm>
              <a:off x="7991550" y="2621618"/>
              <a:ext cx="3702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공유 화이트보드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8012939" y="3144838"/>
              <a:ext cx="370203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온라인 환경에서도 그림판 기능을 통해</a:t>
              </a:r>
              <a:endParaRPr lang="en-US" altLang="ko-KR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쉽고 간편하게 설명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할 수 있습니다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rot="19196135">
            <a:off x="4536578" y="4204694"/>
            <a:ext cx="3455670" cy="2003960"/>
            <a:chOff x="5108228" y="2645830"/>
            <a:chExt cx="3455670" cy="2003960"/>
          </a:xfrm>
        </p:grpSpPr>
        <p:grpSp>
          <p:nvGrpSpPr>
            <p:cNvPr id="16" name="그룹 15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19" name="타원 18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8" name="직선 연결선 17"/>
            <p:cNvCxnSpPr/>
            <p:nvPr/>
          </p:nvCxnSpPr>
          <p:spPr>
            <a:xfrm rot="2403865" flipV="1">
              <a:off x="5501209" y="2645830"/>
              <a:ext cx="3062689" cy="2003960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8785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게시판</a:t>
            </a:r>
          </a:p>
        </p:txBody>
      </p:sp>
      <p:pic>
        <p:nvPicPr>
          <p:cNvPr id="3" name="내용 개체 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24" r="9116" b="19362"/>
          <a:stretch/>
        </p:blipFill>
        <p:spPr>
          <a:xfrm>
            <a:off x="5027150" y="1890361"/>
            <a:ext cx="6767323" cy="4064153"/>
          </a:xfrm>
          <a:prstGeom prst="rect">
            <a:avLst/>
          </a:prstGeom>
          <a:ln w="31750" cap="rnd">
            <a:solidFill>
              <a:schemeClr val="bg2"/>
            </a:solidFill>
          </a:ln>
          <a:effectLst/>
        </p:spPr>
      </p:pic>
      <p:grpSp>
        <p:nvGrpSpPr>
          <p:cNvPr id="8" name="그룹 7"/>
          <p:cNvGrpSpPr/>
          <p:nvPr/>
        </p:nvGrpSpPr>
        <p:grpSpPr>
          <a:xfrm>
            <a:off x="296310" y="3318310"/>
            <a:ext cx="3702033" cy="1361722"/>
            <a:chOff x="277075" y="3032677"/>
            <a:chExt cx="3702033" cy="1361722"/>
          </a:xfrm>
        </p:grpSpPr>
        <p:sp>
          <p:nvSpPr>
            <p:cNvPr id="5" name="TextBox 4"/>
            <p:cNvSpPr txBox="1"/>
            <p:nvPr/>
          </p:nvSpPr>
          <p:spPr>
            <a:xfrm>
              <a:off x="277075" y="3032677"/>
              <a:ext cx="370203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2800" b="1">
                  <a:solidFill>
                    <a:schemeClr val="accent1">
                      <a:lumMod val="50000"/>
                    </a:schemeClr>
                  </a:solidFill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 블록 하이라이팅</a:t>
              </a:r>
              <a:endParaRPr lang="en-US" altLang="ko-KR" sz="2800" b="1" dirty="0">
                <a:solidFill>
                  <a:schemeClr val="accent1">
                    <a:lumMod val="50000"/>
                  </a:schemeClr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277075" y="3471069"/>
              <a:ext cx="370203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 설명 영역을 누르면</a:t>
              </a:r>
              <a:endPara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그 </a:t>
              </a:r>
              <a:r>
                <a:rPr lang="ko-KR" altLang="en-US" b="1" dirty="0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설명에 대한 </a:t>
              </a:r>
              <a:r>
                <a:rPr lang="ko-KR" altLang="en-US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</a:t>
              </a:r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가 하이라이팅되어</a:t>
              </a:r>
              <a:endParaRPr lang="en-US" altLang="ko-KR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  <a:p>
              <a:pPr algn="r"/>
              <a:r>
                <a:rPr lang="ko-KR" altLang="en-US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코드를 더 쉽게 이해할 수 있습니다</a:t>
              </a:r>
              <a:r>
                <a:rPr lang="en-US" altLang="ko-KR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.</a:t>
              </a:r>
              <a:endParaRPr lang="ko-KR" altLang="en-US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endParaRPr>
            </a:p>
          </p:txBody>
        </p:sp>
      </p:grpSp>
      <p:grpSp>
        <p:nvGrpSpPr>
          <p:cNvPr id="15" name="그룹 14"/>
          <p:cNvGrpSpPr/>
          <p:nvPr/>
        </p:nvGrpSpPr>
        <p:grpSpPr>
          <a:xfrm flipH="1">
            <a:off x="4024205" y="3877824"/>
            <a:ext cx="1292092" cy="1425359"/>
            <a:chOff x="5108228" y="2230307"/>
            <a:chExt cx="1231523" cy="1306128"/>
          </a:xfrm>
        </p:grpSpPr>
        <p:grpSp>
          <p:nvGrpSpPr>
            <p:cNvPr id="16" name="그룹 15"/>
            <p:cNvGrpSpPr/>
            <p:nvPr/>
          </p:nvGrpSpPr>
          <p:grpSpPr>
            <a:xfrm>
              <a:off x="5108228" y="3321565"/>
              <a:ext cx="214870" cy="214870"/>
              <a:chOff x="5108228" y="3321565"/>
              <a:chExt cx="214870" cy="214870"/>
            </a:xfrm>
          </p:grpSpPr>
          <p:sp>
            <p:nvSpPr>
              <p:cNvPr id="19" name="타원 18"/>
              <p:cNvSpPr/>
              <p:nvPr/>
            </p:nvSpPr>
            <p:spPr>
              <a:xfrm>
                <a:off x="5132875" y="3346212"/>
                <a:ext cx="165576" cy="165576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1" name="타원 20"/>
              <p:cNvSpPr/>
              <p:nvPr/>
            </p:nvSpPr>
            <p:spPr>
              <a:xfrm>
                <a:off x="5108228" y="3321565"/>
                <a:ext cx="214870" cy="214870"/>
              </a:xfrm>
              <a:prstGeom prst="ellipse">
                <a:avLst/>
              </a:prstGeom>
              <a:solidFill>
                <a:schemeClr val="accent1">
                  <a:alpha val="50000"/>
                </a:schemeClr>
              </a:solidFill>
              <a:ln>
                <a:noFill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sp>
            <p:nvSpPr>
              <p:cNvPr id="22" name="타원 21"/>
              <p:cNvSpPr/>
              <p:nvPr/>
            </p:nvSpPr>
            <p:spPr>
              <a:xfrm>
                <a:off x="5166133" y="3379470"/>
                <a:ext cx="99060" cy="99060"/>
              </a:xfrm>
              <a:prstGeom prst="ellips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</p:grpSp>
        <p:cxnSp>
          <p:nvCxnSpPr>
            <p:cNvPr id="18" name="직선 연결선 17"/>
            <p:cNvCxnSpPr>
              <a:cxnSpLocks/>
            </p:cNvCxnSpPr>
            <p:nvPr/>
          </p:nvCxnSpPr>
          <p:spPr>
            <a:xfrm flipV="1">
              <a:off x="5215661" y="2230307"/>
              <a:ext cx="1124090" cy="1198694"/>
            </a:xfrm>
            <a:prstGeom prst="line">
              <a:avLst/>
            </a:prstGeom>
            <a:ln w="28575">
              <a:solidFill>
                <a:schemeClr val="accent1">
                  <a:lumMod val="50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936475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</a:t>
            </a:r>
          </a:p>
        </p:txBody>
      </p:sp>
      <p:pic>
        <p:nvPicPr>
          <p:cNvPr id="7" name="그림 6">
            <a:hlinkClick r:id="rId2"/>
            <a:extLst>
              <a:ext uri="{FF2B5EF4-FFF2-40B4-BE49-F238E27FC236}">
                <a16:creationId xmlns:a16="http://schemas.microsoft.com/office/drawing/2014/main" id="{51AA217C-32BA-4A9C-DEC7-DECB714E5B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1974" y="2419827"/>
            <a:ext cx="2921078" cy="292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6704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모서리가 둥근 직사각형 4"/>
          <p:cNvSpPr/>
          <p:nvPr/>
        </p:nvSpPr>
        <p:spPr>
          <a:xfrm>
            <a:off x="4474014" y="534867"/>
            <a:ext cx="3243972" cy="430822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시연 결과</a:t>
            </a:r>
          </a:p>
        </p:txBody>
      </p:sp>
      <p:graphicFrame>
        <p:nvGraphicFramePr>
          <p:cNvPr id="8" name="차트 7"/>
          <p:cNvGraphicFramePr/>
          <p:nvPr>
            <p:extLst>
              <p:ext uri="{D42A27DB-BD31-4B8C-83A1-F6EECF244321}">
                <p14:modId xmlns:p14="http://schemas.microsoft.com/office/powerpoint/2010/main" val="2444412515"/>
              </p:ext>
            </p:extLst>
          </p:nvPr>
        </p:nvGraphicFramePr>
        <p:xfrm>
          <a:off x="825697" y="2107588"/>
          <a:ext cx="4798568" cy="380661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2F49FF5A-E7EB-BECF-6591-EFC3294DCDC7}"/>
              </a:ext>
            </a:extLst>
          </p:cNvPr>
          <p:cNvSpPr txBox="1"/>
          <p:nvPr/>
        </p:nvSpPr>
        <p:spPr>
          <a:xfrm>
            <a:off x="6567736" y="2476958"/>
            <a:ext cx="525418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000" b="1">
                <a:latin typeface="Pretendard" panose="02000503000000020004" pitchFamily="2" charset="-127"/>
                <a:ea typeface="Pretendard" panose="02000503000000020004" pitchFamily="2" charset="-127"/>
                <a:cs typeface="Pretendard" panose="02000503000000020004" pitchFamily="2" charset="-127"/>
              </a:rPr>
              <a:t>기대 효과</a:t>
            </a:r>
            <a:endParaRPr lang="ko-KR" altLang="en-US" sz="200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BE40ABA3-1216-7A32-4FB2-2F1490A4F8E3}"/>
              </a:ext>
            </a:extLst>
          </p:cNvPr>
          <p:cNvGrpSpPr/>
          <p:nvPr/>
        </p:nvGrpSpPr>
        <p:grpSpPr>
          <a:xfrm>
            <a:off x="6220322" y="3190245"/>
            <a:ext cx="5601596" cy="1744954"/>
            <a:chOff x="6220322" y="3190245"/>
            <a:chExt cx="5601596" cy="1744954"/>
          </a:xfrm>
        </p:grpSpPr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FCEEC35A-958A-34D9-036C-DC4CD602C3B7}"/>
                </a:ext>
              </a:extLst>
            </p:cNvPr>
            <p:cNvGrpSpPr/>
            <p:nvPr/>
          </p:nvGrpSpPr>
          <p:grpSpPr>
            <a:xfrm>
              <a:off x="6567737" y="3190245"/>
              <a:ext cx="5254181" cy="1744954"/>
              <a:chOff x="6356793" y="2894970"/>
              <a:chExt cx="5254181" cy="1744954"/>
            </a:xfrm>
          </p:grpSpPr>
          <p:sp>
            <p:nvSpPr>
              <p:cNvPr id="2" name="사각형: 둥근 모서리 1">
                <a:extLst>
                  <a:ext uri="{FF2B5EF4-FFF2-40B4-BE49-F238E27FC236}">
                    <a16:creationId xmlns:a16="http://schemas.microsoft.com/office/drawing/2014/main" id="{BFA24A76-EB6D-AD8B-0C7E-306022AC9AE1}"/>
                  </a:ext>
                </a:extLst>
              </p:cNvPr>
              <p:cNvSpPr/>
              <p:nvPr/>
            </p:nvSpPr>
            <p:spPr>
              <a:xfrm>
                <a:off x="6356793" y="2894970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공유 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IDE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직관적인 스터디 경험</a:t>
                </a:r>
              </a:p>
            </p:txBody>
          </p:sp>
          <p:sp>
            <p:nvSpPr>
              <p:cNvPr id="3" name="사각형: 둥근 모서리 2">
                <a:extLst>
                  <a:ext uri="{FF2B5EF4-FFF2-40B4-BE49-F238E27FC236}">
                    <a16:creationId xmlns:a16="http://schemas.microsoft.com/office/drawing/2014/main" id="{5B8BB6A7-9C07-CEDB-AF61-FB646B105C58}"/>
                  </a:ext>
                </a:extLst>
              </p:cNvPr>
              <p:cNvSpPr/>
              <p:nvPr/>
            </p:nvSpPr>
            <p:spPr>
              <a:xfrm>
                <a:off x="6356793" y="3552036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그림판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오프라인 필기 설명과 비슷한 경험 제공</a:t>
                </a:r>
              </a:p>
            </p:txBody>
          </p:sp>
          <p:sp>
            <p:nvSpPr>
              <p:cNvPr id="4" name="사각형: 둥근 모서리 3">
                <a:extLst>
                  <a:ext uri="{FF2B5EF4-FFF2-40B4-BE49-F238E27FC236}">
                    <a16:creationId xmlns:a16="http://schemas.microsoft.com/office/drawing/2014/main" id="{32311638-045E-AEAB-E9DE-CFD3EC215EA0}"/>
                  </a:ext>
                </a:extLst>
              </p:cNvPr>
              <p:cNvSpPr/>
              <p:nvPr/>
            </p:nvSpPr>
            <p:spPr>
              <a:xfrm>
                <a:off x="6356793" y="4209102"/>
                <a:ext cx="5254181" cy="430822"/>
              </a:xfrm>
              <a:prstGeom prst="roundRect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코드 블록 분리 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+</a:t>
                </a:r>
                <a:r>
                  <a:rPr lang="ko-KR" altLang="en-US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하이라이트</a:t>
                </a:r>
                <a:r>
                  <a:rPr lang="en-US" altLang="ko-KR" sz="1600" b="1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 </a:t>
                </a:r>
                <a:r>
                  <a:rPr lang="en-US" altLang="ko-KR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| </a:t>
                </a:r>
                <a:r>
                  <a:rPr lang="ko-KR" altLang="en-US" sz="1600">
                    <a:solidFill>
                      <a:schemeClr val="tx1"/>
                    </a:solidFill>
                    <a:latin typeface="Pretendard" panose="02000503000000020004" pitchFamily="50" charset="-127"/>
                    <a:ea typeface="Pretendard" panose="02000503000000020004" pitchFamily="50" charset="-127"/>
                    <a:cs typeface="Pretendard" panose="02000503000000020004" pitchFamily="50" charset="-127"/>
                  </a:rPr>
                  <a:t>더 빠르고 직접적인 이해 가능</a:t>
                </a:r>
              </a:p>
            </p:txBody>
          </p: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3FA54E4-5CEC-DAA6-5D89-46E08E9E31DF}"/>
                </a:ext>
              </a:extLst>
            </p:cNvPr>
            <p:cNvSpPr txBox="1"/>
            <p:nvPr/>
          </p:nvSpPr>
          <p:spPr>
            <a:xfrm>
              <a:off x="6220322" y="3205601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1</a:t>
              </a:r>
              <a:endParaRPr lang="ko-KR" altLang="en-US" sz="200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4FFE123-CCEC-EDF7-7AAA-B8A811EB1474}"/>
                </a:ext>
              </a:extLst>
            </p:cNvPr>
            <p:cNvSpPr txBox="1"/>
            <p:nvPr/>
          </p:nvSpPr>
          <p:spPr>
            <a:xfrm>
              <a:off x="6220322" y="3862667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2</a:t>
              </a:r>
              <a:endParaRPr lang="ko-KR" altLang="en-US" sz="2000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B92B7FB-4B34-D787-F9AD-FF6FB2B9BE67}"/>
                </a:ext>
              </a:extLst>
            </p:cNvPr>
            <p:cNvSpPr txBox="1"/>
            <p:nvPr/>
          </p:nvSpPr>
          <p:spPr>
            <a:xfrm>
              <a:off x="6220322" y="4516767"/>
              <a:ext cx="347414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altLang="ko-KR" sz="2000" b="1">
                  <a:latin typeface="Pretendard" panose="02000503000000020004" pitchFamily="2" charset="-127"/>
                  <a:ea typeface="Pretendard" panose="02000503000000020004" pitchFamily="2" charset="-127"/>
                  <a:cs typeface="Pretendard" panose="02000503000000020004" pitchFamily="2" charset="-127"/>
                </a:rPr>
                <a:t>3</a:t>
              </a:r>
              <a:endParaRPr lang="ko-KR" altLang="en-US" sz="2000"/>
            </a:p>
          </p:txBody>
        </p:sp>
      </p:grpSp>
    </p:spTree>
    <p:extLst>
      <p:ext uri="{BB962C8B-B14F-4D97-AF65-F5344CB8AC3E}">
        <p14:creationId xmlns:p14="http://schemas.microsoft.com/office/powerpoint/2010/main" val="4148745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396</TotalTime>
  <Words>183</Words>
  <Application>Microsoft Office PowerPoint</Application>
  <PresentationFormat>와이드스크린</PresentationFormat>
  <Paragraphs>72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6" baseType="lpstr">
      <vt:lpstr>Arial</vt:lpstr>
      <vt:lpstr>Pretendard SemiBold</vt:lpstr>
      <vt:lpstr>Pretendard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SSAFY</dc:creator>
  <cp:lastModifiedBy>SSAFY</cp:lastModifiedBy>
  <cp:revision>46</cp:revision>
  <dcterms:created xsi:type="dcterms:W3CDTF">2023-02-16T04:02:16Z</dcterms:created>
  <dcterms:modified xsi:type="dcterms:W3CDTF">2023-02-17T01:01:18Z</dcterms:modified>
</cp:coreProperties>
</file>

<file path=docProps/thumbnail.jpeg>
</file>